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Nuni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8AB68E5-FB21-4F77-869C-EDAB870812FE}">
  <a:tblStyle styleId="{08AB68E5-FB21-4F77-869C-EDAB870812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-regular.fntdata"/><Relationship Id="rId25" Type="http://schemas.openxmlformats.org/officeDocument/2006/relationships/slide" Target="slides/slide19.xml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22837317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22837317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a4cdcc078a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a4cdcc078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a4cdcc078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a4cdcc078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a4cdcc078a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a4cdcc078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22c616bc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22c616bc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22c7690a5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22c7690a5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22c7690a5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22c7690a5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22c7690a5d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22c7690a5d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22837317bc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22837317bc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22837317bc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22837317bc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22837317bc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22837317bc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2837317b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2837317b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22837317b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22837317b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22837317b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22837317b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22837317b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22837317b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27411ea7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27411ea7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22837317bc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22837317bc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22837317bc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22837317bc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a4cdcc078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a4cdcc078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Relationship Id="rId4" Type="http://schemas.openxmlformats.org/officeDocument/2006/relationships/image" Target="../media/image3.jpg"/><Relationship Id="rId5" Type="http://schemas.openxmlformats.org/officeDocument/2006/relationships/image" Target="../media/image5.jpg"/><Relationship Id="rId6" Type="http://schemas.openxmlformats.org/officeDocument/2006/relationships/image" Target="../media/image2.jpg"/><Relationship Id="rId7" Type="http://schemas.openxmlformats.org/officeDocument/2006/relationships/image" Target="../media/image11.jpg"/><Relationship Id="rId8" Type="http://schemas.openxmlformats.org/officeDocument/2006/relationships/image" Target="../media/image1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9.jpg"/><Relationship Id="rId6" Type="http://schemas.openxmlformats.org/officeDocument/2006/relationships/image" Target="../media/image18.jpg"/><Relationship Id="rId7" Type="http://schemas.openxmlformats.org/officeDocument/2006/relationships/image" Target="../media/image19.jpg"/><Relationship Id="rId8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10" Type="http://schemas.openxmlformats.org/officeDocument/2006/relationships/image" Target="../media/image17.jpg"/><Relationship Id="rId9" Type="http://schemas.openxmlformats.org/officeDocument/2006/relationships/image" Target="../media/image11.jpg"/><Relationship Id="rId5" Type="http://schemas.openxmlformats.org/officeDocument/2006/relationships/image" Target="../media/image1.jpg"/><Relationship Id="rId6" Type="http://schemas.openxmlformats.org/officeDocument/2006/relationships/image" Target="../media/image3.jpg"/><Relationship Id="rId7" Type="http://schemas.openxmlformats.org/officeDocument/2006/relationships/image" Target="../media/image5.jpg"/><Relationship Id="rId8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youtu.be/RnYh-hFmwOs?si=xP02ThZmcvea2DWH" TargetMode="External"/><Relationship Id="rId4" Type="http://schemas.openxmlformats.org/officeDocument/2006/relationships/hyperlink" Target="https://github.com/samskruthamShikshanthu/sanskritProjects/blob/main/Lessons/learnSanskritSeries/part-12/Exercise12.md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Relationship Id="rId6" Type="http://schemas.openxmlformats.org/officeDocument/2006/relationships/image" Target="../media/image7.png"/><Relationship Id="rId7" Type="http://schemas.openxmlformats.org/officeDocument/2006/relationships/image" Target="../media/image13.png"/><Relationship Id="rId8" Type="http://schemas.openxmlformats.org/officeDocument/2006/relationships/image" Target="../media/image1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youtu.be/RnYh-hFmwOs?si=Gem9f2Tp3HmLowDr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10" Type="http://schemas.openxmlformats.org/officeDocument/2006/relationships/image" Target="../media/image17.jpg"/><Relationship Id="rId9" Type="http://schemas.openxmlformats.org/officeDocument/2006/relationships/image" Target="../media/image11.jpg"/><Relationship Id="rId5" Type="http://schemas.openxmlformats.org/officeDocument/2006/relationships/image" Target="../media/image1.jpg"/><Relationship Id="rId6" Type="http://schemas.openxmlformats.org/officeDocument/2006/relationships/image" Target="../media/image3.jpg"/><Relationship Id="rId7" Type="http://schemas.openxmlformats.org/officeDocument/2006/relationships/image" Target="../media/image5.jpg"/><Relationship Id="rId8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9.jpg"/><Relationship Id="rId6" Type="http://schemas.openxmlformats.org/officeDocument/2006/relationships/image" Target="../media/image18.jpg"/><Relationship Id="rId7" Type="http://schemas.openxmlformats.org/officeDocument/2006/relationships/image" Target="../media/image19.jpg"/><Relationship Id="rId8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Relationship Id="rId4" Type="http://schemas.openxmlformats.org/officeDocument/2006/relationships/image" Target="../media/image18.jpg"/><Relationship Id="rId5" Type="http://schemas.openxmlformats.org/officeDocument/2006/relationships/image" Target="../media/image19.jpg"/><Relationship Id="rId6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425100" y="861950"/>
            <a:ext cx="8278915" cy="14734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4C1130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సంస్కృతం నేర్చుకుందాం</a:t>
            </a:r>
          </a:p>
        </p:txBody>
      </p:sp>
      <p:sp>
        <p:nvSpPr>
          <p:cNvPr id="55" name="Google Shape;55;p13"/>
          <p:cNvSpPr/>
          <p:nvPr/>
        </p:nvSpPr>
        <p:spPr>
          <a:xfrm>
            <a:off x="1646400" y="2712650"/>
            <a:ext cx="6292882" cy="13669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4C1130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అద్యాయం - 12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" name="Google Shape;171;p22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{08AB68E5-FB21-4F77-869C-EDAB870812FE}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72" name="Google Shape;172;p22"/>
          <p:cNvSpPr txBox="1"/>
          <p:nvPr/>
        </p:nvSpPr>
        <p:spPr>
          <a:xfrm>
            <a:off x="15118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एकवचनम् </a:t>
            </a:r>
            <a:endParaRPr b="1" sz="1900">
              <a:solidFill>
                <a:srgbClr val="3D85C6"/>
              </a:solidFill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57664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बहुवचनम् </a:t>
            </a:r>
            <a:endParaRPr b="1" sz="1900">
              <a:solidFill>
                <a:srgbClr val="3D85C6"/>
              </a:solidFill>
            </a:endParaRPr>
          </a:p>
        </p:txBody>
      </p:sp>
      <p:sp>
        <p:nvSpPr>
          <p:cNvPr id="174" name="Google Shape;174;p22"/>
          <p:cNvSpPr txBox="1"/>
          <p:nvPr/>
        </p:nvSpPr>
        <p:spPr>
          <a:xfrm>
            <a:off x="2067900" y="1213400"/>
            <a:ext cx="25041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A64D79"/>
                </a:solidFill>
              </a:rPr>
              <a:t>अहं</a:t>
            </a:r>
            <a:r>
              <a:rPr b="1" lang="en" sz="2900">
                <a:solidFill>
                  <a:srgbClr val="A64D79"/>
                </a:solidFill>
              </a:rPr>
              <a:t> बालक: |</a:t>
            </a:r>
            <a:endParaRPr b="1" sz="2900">
              <a:solidFill>
                <a:srgbClr val="A64D79"/>
              </a:solidFill>
            </a:endParaRPr>
          </a:p>
        </p:txBody>
      </p:sp>
      <p:pic>
        <p:nvPicPr>
          <p:cNvPr id="175" name="Google Shape;1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26" y="719100"/>
            <a:ext cx="1727099" cy="1727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5275" y="719101"/>
            <a:ext cx="734625" cy="755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9900" y="719100"/>
            <a:ext cx="734625" cy="755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5275" y="1475013"/>
            <a:ext cx="734625" cy="755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5409900" y="1475013"/>
            <a:ext cx="734625" cy="755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4525" y="740387"/>
            <a:ext cx="734625" cy="73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9150" y="740375"/>
            <a:ext cx="734625" cy="75591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2"/>
          <p:cNvSpPr txBox="1"/>
          <p:nvPr/>
        </p:nvSpPr>
        <p:spPr>
          <a:xfrm>
            <a:off x="6208900" y="1599725"/>
            <a:ext cx="23328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A64D79"/>
                </a:solidFill>
              </a:rPr>
              <a:t>वयं</a:t>
            </a:r>
            <a:r>
              <a:rPr b="1" lang="en" sz="2900">
                <a:solidFill>
                  <a:srgbClr val="A64D79"/>
                </a:solidFill>
              </a:rPr>
              <a:t> बालका: |</a:t>
            </a:r>
            <a:endParaRPr b="1" sz="2900">
              <a:solidFill>
                <a:srgbClr val="A64D79"/>
              </a:solidFill>
            </a:endParaRPr>
          </a:p>
        </p:txBody>
      </p:sp>
      <p:pic>
        <p:nvPicPr>
          <p:cNvPr id="183" name="Google Shape;183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0925" y="2966426"/>
            <a:ext cx="2037301" cy="135927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2"/>
          <p:cNvSpPr txBox="1"/>
          <p:nvPr/>
        </p:nvSpPr>
        <p:spPr>
          <a:xfrm>
            <a:off x="2209650" y="3330463"/>
            <a:ext cx="22206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A64D79"/>
                </a:solidFill>
              </a:rPr>
              <a:t>अहं</a:t>
            </a:r>
            <a:r>
              <a:rPr b="1" lang="en" sz="2900">
                <a:solidFill>
                  <a:srgbClr val="A64D79"/>
                </a:solidFill>
              </a:rPr>
              <a:t> छात्र: |</a:t>
            </a:r>
            <a:endParaRPr b="1" sz="2900">
              <a:solidFill>
                <a:srgbClr val="A64D79"/>
              </a:solidFill>
            </a:endParaRPr>
          </a:p>
        </p:txBody>
      </p:sp>
      <p:pic>
        <p:nvPicPr>
          <p:cNvPr id="185" name="Google Shape;185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75271" y="2966417"/>
            <a:ext cx="1332574" cy="199936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2"/>
          <p:cNvSpPr txBox="1"/>
          <p:nvPr/>
        </p:nvSpPr>
        <p:spPr>
          <a:xfrm>
            <a:off x="6352350" y="3353650"/>
            <a:ext cx="25041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A64D79"/>
                </a:solidFill>
              </a:rPr>
              <a:t>वयं</a:t>
            </a:r>
            <a:r>
              <a:rPr b="1" lang="en" sz="2900">
                <a:solidFill>
                  <a:srgbClr val="A64D79"/>
                </a:solidFill>
              </a:rPr>
              <a:t> छात्रा: |</a:t>
            </a:r>
            <a:endParaRPr b="1" sz="2900">
              <a:solidFill>
                <a:srgbClr val="A64D7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1" name="Google Shape;191;p23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{08AB68E5-FB21-4F77-869C-EDAB870812FE}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2" name="Google Shape;192;p23"/>
          <p:cNvSpPr txBox="1"/>
          <p:nvPr/>
        </p:nvSpPr>
        <p:spPr>
          <a:xfrm>
            <a:off x="15118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एकवचनम् </a:t>
            </a:r>
            <a:endParaRPr b="1" sz="1900">
              <a:solidFill>
                <a:srgbClr val="3D85C6"/>
              </a:solidFill>
            </a:endParaRPr>
          </a:p>
        </p:txBody>
      </p:sp>
      <p:sp>
        <p:nvSpPr>
          <p:cNvPr id="193" name="Google Shape;193;p23"/>
          <p:cNvSpPr txBox="1"/>
          <p:nvPr/>
        </p:nvSpPr>
        <p:spPr>
          <a:xfrm>
            <a:off x="57664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बहुवचनम् </a:t>
            </a:r>
            <a:endParaRPr b="1" sz="1900">
              <a:solidFill>
                <a:srgbClr val="3D85C6"/>
              </a:solidFill>
            </a:endParaRPr>
          </a:p>
        </p:txBody>
      </p:sp>
      <p:pic>
        <p:nvPicPr>
          <p:cNvPr id="194" name="Google Shape;19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571988" y="1008725"/>
            <a:ext cx="1631350" cy="163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3"/>
          <p:cNvSpPr/>
          <p:nvPr/>
        </p:nvSpPr>
        <p:spPr>
          <a:xfrm>
            <a:off x="4569938" y="477000"/>
            <a:ext cx="2037300" cy="639300"/>
          </a:xfrm>
          <a:prstGeom prst="wedgeEllipseCallout">
            <a:avLst>
              <a:gd fmla="val -8556" name="adj1"/>
              <a:gd fmla="val 69451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3"/>
          <p:cNvSpPr txBox="1"/>
          <p:nvPr/>
        </p:nvSpPr>
        <p:spPr>
          <a:xfrm>
            <a:off x="4772900" y="558150"/>
            <a:ext cx="163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741B47"/>
                </a:solidFill>
              </a:rPr>
              <a:t>भवत्य: </a:t>
            </a:r>
            <a:r>
              <a:rPr b="1" lang="en" sz="1900">
                <a:solidFill>
                  <a:srgbClr val="741B47"/>
                </a:solidFill>
              </a:rPr>
              <a:t>का:?</a:t>
            </a:r>
            <a:endParaRPr b="1" sz="1900">
              <a:solidFill>
                <a:srgbClr val="741B47"/>
              </a:solidFill>
            </a:endParaRPr>
          </a:p>
        </p:txBody>
      </p:sp>
      <p:pic>
        <p:nvPicPr>
          <p:cNvPr id="197" name="Google Shape;19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2" y="3512150"/>
            <a:ext cx="1631350" cy="163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3"/>
          <p:cNvSpPr/>
          <p:nvPr/>
        </p:nvSpPr>
        <p:spPr>
          <a:xfrm>
            <a:off x="583075" y="2872850"/>
            <a:ext cx="1694700" cy="639300"/>
          </a:xfrm>
          <a:prstGeom prst="wedgeEllipseCallout">
            <a:avLst>
              <a:gd fmla="val -33955" name="adj1"/>
              <a:gd fmla="val 96183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3"/>
          <p:cNvSpPr txBox="1"/>
          <p:nvPr/>
        </p:nvSpPr>
        <p:spPr>
          <a:xfrm>
            <a:off x="614725" y="2954000"/>
            <a:ext cx="163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741B47"/>
                </a:solidFill>
              </a:rPr>
              <a:t>भवती </a:t>
            </a:r>
            <a:r>
              <a:rPr b="1" lang="en" sz="1900">
                <a:solidFill>
                  <a:srgbClr val="741B47"/>
                </a:solidFill>
              </a:rPr>
              <a:t>का?</a:t>
            </a:r>
            <a:endParaRPr b="1" sz="1900">
              <a:solidFill>
                <a:srgbClr val="741B47"/>
              </a:solidFill>
            </a:endParaRPr>
          </a:p>
        </p:txBody>
      </p:sp>
      <p:pic>
        <p:nvPicPr>
          <p:cNvPr id="200" name="Google Shape;20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162" y="1068487"/>
            <a:ext cx="1617004" cy="151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579162" y="3631662"/>
            <a:ext cx="1617004" cy="1511826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3"/>
          <p:cNvSpPr/>
          <p:nvPr/>
        </p:nvSpPr>
        <p:spPr>
          <a:xfrm>
            <a:off x="690350" y="511750"/>
            <a:ext cx="1834500" cy="639300"/>
          </a:xfrm>
          <a:prstGeom prst="wedgeEllipseCallout">
            <a:avLst>
              <a:gd fmla="val -36280" name="adj1"/>
              <a:gd fmla="val 76513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3"/>
          <p:cNvSpPr txBox="1"/>
          <p:nvPr/>
        </p:nvSpPr>
        <p:spPr>
          <a:xfrm>
            <a:off x="791900" y="592900"/>
            <a:ext cx="163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741B47"/>
                </a:solidFill>
              </a:rPr>
              <a:t>भवती </a:t>
            </a:r>
            <a:r>
              <a:rPr b="1" lang="en" sz="1900">
                <a:solidFill>
                  <a:srgbClr val="741B47"/>
                </a:solidFill>
              </a:rPr>
              <a:t>का?</a:t>
            </a:r>
            <a:endParaRPr b="1" sz="1900">
              <a:solidFill>
                <a:srgbClr val="741B47"/>
              </a:solidFill>
            </a:endParaRPr>
          </a:p>
        </p:txBody>
      </p:sp>
      <p:sp>
        <p:nvSpPr>
          <p:cNvPr id="204" name="Google Shape;204;p23"/>
          <p:cNvSpPr/>
          <p:nvPr/>
        </p:nvSpPr>
        <p:spPr>
          <a:xfrm>
            <a:off x="4579150" y="2747888"/>
            <a:ext cx="2037300" cy="639300"/>
          </a:xfrm>
          <a:prstGeom prst="wedgeEllipseCallout">
            <a:avLst>
              <a:gd fmla="val -8028" name="adj1"/>
              <a:gd fmla="val 117294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3"/>
          <p:cNvSpPr txBox="1"/>
          <p:nvPr/>
        </p:nvSpPr>
        <p:spPr>
          <a:xfrm>
            <a:off x="4690875" y="2829038"/>
            <a:ext cx="1930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741B47"/>
                </a:solidFill>
              </a:rPr>
              <a:t>भवत्य: </a:t>
            </a:r>
            <a:r>
              <a:rPr b="1" lang="en" sz="1900">
                <a:solidFill>
                  <a:srgbClr val="741B47"/>
                </a:solidFill>
              </a:rPr>
              <a:t>का:?</a:t>
            </a:r>
            <a:endParaRPr b="1" sz="1900">
              <a:solidFill>
                <a:srgbClr val="741B47"/>
              </a:solidFill>
            </a:endParaRPr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1425" y="1288425"/>
            <a:ext cx="1291899" cy="1291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23300" y="3571903"/>
            <a:ext cx="1007650" cy="151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96250" y="3631650"/>
            <a:ext cx="2268344" cy="151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98225" y="924700"/>
            <a:ext cx="1338300" cy="167617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"/>
          <p:cNvSpPr/>
          <p:nvPr/>
        </p:nvSpPr>
        <p:spPr>
          <a:xfrm flipH="1">
            <a:off x="2621150" y="429175"/>
            <a:ext cx="1834500" cy="639300"/>
          </a:xfrm>
          <a:prstGeom prst="wedgeEllipseCallout">
            <a:avLst>
              <a:gd fmla="val 835" name="adj1"/>
              <a:gd fmla="val 62873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3"/>
          <p:cNvSpPr txBox="1"/>
          <p:nvPr/>
        </p:nvSpPr>
        <p:spPr>
          <a:xfrm>
            <a:off x="2691050" y="502525"/>
            <a:ext cx="169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741B47"/>
                </a:solidFill>
              </a:rPr>
              <a:t>अहं महिला | </a:t>
            </a:r>
            <a:endParaRPr b="1" sz="2000">
              <a:solidFill>
                <a:srgbClr val="741B47"/>
              </a:solidFill>
            </a:endParaRPr>
          </a:p>
        </p:txBody>
      </p:sp>
      <p:sp>
        <p:nvSpPr>
          <p:cNvPr id="212" name="Google Shape;212;p23"/>
          <p:cNvSpPr/>
          <p:nvPr/>
        </p:nvSpPr>
        <p:spPr>
          <a:xfrm flipH="1">
            <a:off x="2423300" y="2954000"/>
            <a:ext cx="1930800" cy="639300"/>
          </a:xfrm>
          <a:prstGeom prst="wedgeEllipseCallout">
            <a:avLst>
              <a:gd fmla="val 11477" name="adj1"/>
              <a:gd fmla="val 88178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3"/>
          <p:cNvSpPr txBox="1"/>
          <p:nvPr/>
        </p:nvSpPr>
        <p:spPr>
          <a:xfrm>
            <a:off x="2621150" y="3048575"/>
            <a:ext cx="169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741B47"/>
                </a:solidFill>
              </a:rPr>
              <a:t>अहं </a:t>
            </a:r>
            <a:r>
              <a:rPr b="1" lang="en" sz="2000">
                <a:solidFill>
                  <a:srgbClr val="741B47"/>
                </a:solidFill>
              </a:rPr>
              <a:t>नर्तकी</a:t>
            </a:r>
            <a:r>
              <a:rPr b="1" lang="en" sz="2000">
                <a:solidFill>
                  <a:srgbClr val="741B47"/>
                </a:solidFill>
              </a:rPr>
              <a:t> | </a:t>
            </a:r>
            <a:endParaRPr b="1" sz="2000">
              <a:solidFill>
                <a:srgbClr val="741B47"/>
              </a:solidFill>
            </a:endParaRPr>
          </a:p>
        </p:txBody>
      </p:sp>
      <p:sp>
        <p:nvSpPr>
          <p:cNvPr id="214" name="Google Shape;214;p23"/>
          <p:cNvSpPr/>
          <p:nvPr/>
        </p:nvSpPr>
        <p:spPr>
          <a:xfrm>
            <a:off x="6559988" y="758750"/>
            <a:ext cx="2037300" cy="639300"/>
          </a:xfrm>
          <a:prstGeom prst="wedgeEllipseCallout">
            <a:avLst>
              <a:gd fmla="val -6722" name="adj1"/>
              <a:gd fmla="val 83181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3"/>
          <p:cNvSpPr txBox="1"/>
          <p:nvPr/>
        </p:nvSpPr>
        <p:spPr>
          <a:xfrm>
            <a:off x="6791450" y="839900"/>
            <a:ext cx="163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741B47"/>
                </a:solidFill>
              </a:rPr>
              <a:t>वयं महिला: |</a:t>
            </a:r>
            <a:endParaRPr b="1" sz="1900">
              <a:solidFill>
                <a:srgbClr val="741B47"/>
              </a:solidFill>
            </a:endParaRPr>
          </a:p>
        </p:txBody>
      </p:sp>
      <p:sp>
        <p:nvSpPr>
          <p:cNvPr id="216" name="Google Shape;216;p23"/>
          <p:cNvSpPr/>
          <p:nvPr/>
        </p:nvSpPr>
        <p:spPr>
          <a:xfrm>
            <a:off x="6732363" y="2872850"/>
            <a:ext cx="2037300" cy="639300"/>
          </a:xfrm>
          <a:prstGeom prst="wedgeEllipseCallout">
            <a:avLst>
              <a:gd fmla="val -7339" name="adj1"/>
              <a:gd fmla="val 152425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3"/>
          <p:cNvSpPr txBox="1"/>
          <p:nvPr/>
        </p:nvSpPr>
        <p:spPr>
          <a:xfrm>
            <a:off x="6958450" y="2954000"/>
            <a:ext cx="163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741B47"/>
                </a:solidFill>
              </a:rPr>
              <a:t>वयं </a:t>
            </a:r>
            <a:r>
              <a:rPr b="1" lang="en" sz="1900">
                <a:solidFill>
                  <a:srgbClr val="741B47"/>
                </a:solidFill>
              </a:rPr>
              <a:t>नर्तक्य:</a:t>
            </a:r>
            <a:r>
              <a:rPr b="1" lang="en" sz="1900">
                <a:solidFill>
                  <a:srgbClr val="741B47"/>
                </a:solidFill>
              </a:rPr>
              <a:t> |</a:t>
            </a:r>
            <a:endParaRPr b="1" sz="1900">
              <a:solidFill>
                <a:srgbClr val="741B47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2" name="Google Shape;222;p24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{08AB68E5-FB21-4F77-869C-EDAB870812FE}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3" name="Google Shape;223;p24"/>
          <p:cNvSpPr txBox="1"/>
          <p:nvPr/>
        </p:nvSpPr>
        <p:spPr>
          <a:xfrm>
            <a:off x="15118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एकवचनम् </a:t>
            </a:r>
            <a:endParaRPr b="1" sz="1900">
              <a:solidFill>
                <a:srgbClr val="3D85C6"/>
              </a:solidFill>
            </a:endParaRPr>
          </a:p>
        </p:txBody>
      </p:sp>
      <p:sp>
        <p:nvSpPr>
          <p:cNvPr id="224" name="Google Shape;224;p24"/>
          <p:cNvSpPr txBox="1"/>
          <p:nvPr/>
        </p:nvSpPr>
        <p:spPr>
          <a:xfrm>
            <a:off x="57664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बहुवचनम् </a:t>
            </a:r>
            <a:endParaRPr b="1" sz="1900">
              <a:solidFill>
                <a:srgbClr val="3D85C6"/>
              </a:solidFill>
            </a:endParaRPr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40400"/>
            <a:ext cx="1511826" cy="163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571988" y="1008725"/>
            <a:ext cx="1631350" cy="163135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4"/>
          <p:cNvSpPr/>
          <p:nvPr/>
        </p:nvSpPr>
        <p:spPr>
          <a:xfrm>
            <a:off x="115900" y="430600"/>
            <a:ext cx="2037300" cy="639300"/>
          </a:xfrm>
          <a:prstGeom prst="wedgeEllipseCallout">
            <a:avLst>
              <a:gd fmla="val -19847" name="adj1"/>
              <a:gd fmla="val 72024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4"/>
          <p:cNvSpPr txBox="1"/>
          <p:nvPr/>
        </p:nvSpPr>
        <p:spPr>
          <a:xfrm>
            <a:off x="241900" y="511750"/>
            <a:ext cx="178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भवान् क:?</a:t>
            </a:r>
            <a:endParaRPr b="1" sz="1900">
              <a:solidFill>
                <a:srgbClr val="A64D79"/>
              </a:solidFill>
            </a:endParaRPr>
          </a:p>
        </p:txBody>
      </p:sp>
      <p:pic>
        <p:nvPicPr>
          <p:cNvPr id="229" name="Google Shape;22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2153199" y="1144763"/>
            <a:ext cx="1359276" cy="135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3475" y="1230565"/>
            <a:ext cx="707174" cy="679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0650" y="1230564"/>
            <a:ext cx="707174" cy="679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23475" y="1910196"/>
            <a:ext cx="707174" cy="679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flipH="1">
            <a:off x="6730650" y="1910197"/>
            <a:ext cx="707174" cy="679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37825" y="1919771"/>
            <a:ext cx="707174" cy="660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45000" y="1910207"/>
            <a:ext cx="707174" cy="67963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4"/>
          <p:cNvSpPr/>
          <p:nvPr/>
        </p:nvSpPr>
        <p:spPr>
          <a:xfrm>
            <a:off x="4630975" y="430600"/>
            <a:ext cx="2037300" cy="639300"/>
          </a:xfrm>
          <a:prstGeom prst="wedgeEllipseCallout">
            <a:avLst>
              <a:gd fmla="val -15474" name="adj1"/>
              <a:gd fmla="val 81398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4"/>
          <p:cNvSpPr txBox="1"/>
          <p:nvPr/>
        </p:nvSpPr>
        <p:spPr>
          <a:xfrm>
            <a:off x="4698000" y="575525"/>
            <a:ext cx="1930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भवन्त: </a:t>
            </a:r>
            <a:r>
              <a:rPr b="1" lang="en" sz="1900">
                <a:solidFill>
                  <a:srgbClr val="A64D79"/>
                </a:solidFill>
              </a:rPr>
              <a:t>के?</a:t>
            </a:r>
            <a:endParaRPr b="1" sz="1900">
              <a:solidFill>
                <a:srgbClr val="A64D79"/>
              </a:solidFill>
            </a:endParaRPr>
          </a:p>
        </p:txBody>
      </p:sp>
      <p:pic>
        <p:nvPicPr>
          <p:cNvPr id="238" name="Google Shape;23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12" y="3512150"/>
            <a:ext cx="1631350" cy="163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512150"/>
            <a:ext cx="1511826" cy="163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153200" y="3595626"/>
            <a:ext cx="2037301" cy="135927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4"/>
          <p:cNvSpPr/>
          <p:nvPr/>
        </p:nvSpPr>
        <p:spPr>
          <a:xfrm>
            <a:off x="193150" y="2849000"/>
            <a:ext cx="2037300" cy="639300"/>
          </a:xfrm>
          <a:prstGeom prst="wedgeEllipseCallout">
            <a:avLst>
              <a:gd fmla="val -16777" name="adj1"/>
              <a:gd fmla="val 90540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4"/>
          <p:cNvSpPr txBox="1"/>
          <p:nvPr/>
        </p:nvSpPr>
        <p:spPr>
          <a:xfrm>
            <a:off x="318850" y="2930150"/>
            <a:ext cx="163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भवान् </a:t>
            </a:r>
            <a:r>
              <a:rPr b="1" lang="en" sz="1900">
                <a:solidFill>
                  <a:srgbClr val="A64D79"/>
                </a:solidFill>
              </a:rPr>
              <a:t>क:?</a:t>
            </a:r>
            <a:endParaRPr b="1" sz="1900">
              <a:solidFill>
                <a:srgbClr val="A64D79"/>
              </a:solidFill>
            </a:endParaRPr>
          </a:p>
        </p:txBody>
      </p:sp>
      <p:pic>
        <p:nvPicPr>
          <p:cNvPr id="243" name="Google Shape;243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01524" y="3427870"/>
            <a:ext cx="1143474" cy="171563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4"/>
          <p:cNvSpPr/>
          <p:nvPr/>
        </p:nvSpPr>
        <p:spPr>
          <a:xfrm>
            <a:off x="4644750" y="2756450"/>
            <a:ext cx="2037300" cy="639300"/>
          </a:xfrm>
          <a:prstGeom prst="wedgeEllipseCallout">
            <a:avLst>
              <a:gd fmla="val -17621" name="adj1"/>
              <a:gd fmla="val 108142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4"/>
          <p:cNvSpPr txBox="1"/>
          <p:nvPr/>
        </p:nvSpPr>
        <p:spPr>
          <a:xfrm>
            <a:off x="4698000" y="2837613"/>
            <a:ext cx="1930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भवन्त: </a:t>
            </a:r>
            <a:r>
              <a:rPr b="1" lang="en" sz="1900">
                <a:solidFill>
                  <a:srgbClr val="A64D79"/>
                </a:solidFill>
              </a:rPr>
              <a:t>के?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46" name="Google Shape;246;p24"/>
          <p:cNvSpPr/>
          <p:nvPr/>
        </p:nvSpPr>
        <p:spPr>
          <a:xfrm>
            <a:off x="2343950" y="511725"/>
            <a:ext cx="2037300" cy="639300"/>
          </a:xfrm>
          <a:prstGeom prst="wedgeEllipseCallout">
            <a:avLst>
              <a:gd fmla="val -26263" name="adj1"/>
              <a:gd fmla="val 109327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4"/>
          <p:cNvSpPr txBox="1"/>
          <p:nvPr/>
        </p:nvSpPr>
        <p:spPr>
          <a:xfrm>
            <a:off x="2469950" y="592875"/>
            <a:ext cx="178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अहं</a:t>
            </a:r>
            <a:r>
              <a:rPr b="1" lang="en" sz="1900">
                <a:solidFill>
                  <a:srgbClr val="A64D79"/>
                </a:solidFill>
              </a:rPr>
              <a:t> बालक: |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48" name="Google Shape;248;p24"/>
          <p:cNvSpPr/>
          <p:nvPr/>
        </p:nvSpPr>
        <p:spPr>
          <a:xfrm>
            <a:off x="7001525" y="716575"/>
            <a:ext cx="2037300" cy="639300"/>
          </a:xfrm>
          <a:prstGeom prst="wedgeEllipseCallout">
            <a:avLst>
              <a:gd fmla="val -33297" name="adj1"/>
              <a:gd fmla="val 72595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4"/>
          <p:cNvSpPr txBox="1"/>
          <p:nvPr/>
        </p:nvSpPr>
        <p:spPr>
          <a:xfrm>
            <a:off x="7071550" y="797725"/>
            <a:ext cx="1930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वयं</a:t>
            </a:r>
            <a:r>
              <a:rPr b="1" lang="en" sz="1900">
                <a:solidFill>
                  <a:srgbClr val="A64D79"/>
                </a:solidFill>
              </a:rPr>
              <a:t> बालका: |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50" name="Google Shape;250;p24"/>
          <p:cNvSpPr/>
          <p:nvPr/>
        </p:nvSpPr>
        <p:spPr>
          <a:xfrm>
            <a:off x="2476063" y="2954000"/>
            <a:ext cx="2037300" cy="639300"/>
          </a:xfrm>
          <a:prstGeom prst="wedgeEllipseCallout">
            <a:avLst>
              <a:gd fmla="val -33955" name="adj1"/>
              <a:gd fmla="val 96183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4"/>
          <p:cNvSpPr txBox="1"/>
          <p:nvPr/>
        </p:nvSpPr>
        <p:spPr>
          <a:xfrm>
            <a:off x="2749850" y="3035150"/>
            <a:ext cx="163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अहं</a:t>
            </a:r>
            <a:r>
              <a:rPr b="1" lang="en" sz="1900">
                <a:solidFill>
                  <a:srgbClr val="A64D79"/>
                </a:solidFill>
              </a:rPr>
              <a:t> छात्र: |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52" name="Google Shape;252;p24"/>
          <p:cNvSpPr/>
          <p:nvPr/>
        </p:nvSpPr>
        <p:spPr>
          <a:xfrm>
            <a:off x="7104725" y="2849000"/>
            <a:ext cx="2037300" cy="639300"/>
          </a:xfrm>
          <a:prstGeom prst="wedgeEllipseCallout">
            <a:avLst>
              <a:gd fmla="val -12870" name="adj1"/>
              <a:gd fmla="val 160844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4"/>
          <p:cNvSpPr txBox="1"/>
          <p:nvPr/>
        </p:nvSpPr>
        <p:spPr>
          <a:xfrm>
            <a:off x="7157975" y="2930150"/>
            <a:ext cx="1930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वयं</a:t>
            </a:r>
            <a:r>
              <a:rPr b="1" lang="en" sz="1900">
                <a:solidFill>
                  <a:srgbClr val="A64D79"/>
                </a:solidFill>
              </a:rPr>
              <a:t> छात्रा: |</a:t>
            </a:r>
            <a:endParaRPr b="1" sz="1900">
              <a:solidFill>
                <a:srgbClr val="A64D7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8" name="Google Shape;258;p25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{08AB68E5-FB21-4F77-869C-EDAB870812FE}</a:tableStyleId>
              </a:tblPr>
              <a:tblGrid>
                <a:gridCol w="4545175"/>
                <a:gridCol w="4545175"/>
              </a:tblGrid>
              <a:tr h="102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102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02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02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02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9" name="Google Shape;259;p25"/>
          <p:cNvSpPr txBox="1"/>
          <p:nvPr/>
        </p:nvSpPr>
        <p:spPr>
          <a:xfrm>
            <a:off x="1449275" y="251900"/>
            <a:ext cx="1428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741B47"/>
                </a:solidFill>
              </a:rPr>
              <a:t>प्रश्न: क: ?</a:t>
            </a:r>
            <a:endParaRPr b="1" sz="2300">
              <a:solidFill>
                <a:srgbClr val="741B47"/>
              </a:solidFill>
            </a:endParaRPr>
          </a:p>
        </p:txBody>
      </p:sp>
      <p:sp>
        <p:nvSpPr>
          <p:cNvPr id="260" name="Google Shape;260;p25"/>
          <p:cNvSpPr txBox="1"/>
          <p:nvPr/>
        </p:nvSpPr>
        <p:spPr>
          <a:xfrm>
            <a:off x="5976150" y="251900"/>
            <a:ext cx="1645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741B47"/>
                </a:solidFill>
              </a:rPr>
              <a:t>उत्तरं किम्</a:t>
            </a:r>
            <a:r>
              <a:rPr b="1" lang="en" sz="2300">
                <a:solidFill>
                  <a:srgbClr val="741B47"/>
                </a:solidFill>
              </a:rPr>
              <a:t>?</a:t>
            </a:r>
            <a:endParaRPr b="1" sz="2300">
              <a:solidFill>
                <a:srgbClr val="741B47"/>
              </a:solidFill>
            </a:endParaRPr>
          </a:p>
        </p:txBody>
      </p:sp>
      <p:sp>
        <p:nvSpPr>
          <p:cNvPr id="261" name="Google Shape;261;p25"/>
          <p:cNvSpPr txBox="1"/>
          <p:nvPr/>
        </p:nvSpPr>
        <p:spPr>
          <a:xfrm>
            <a:off x="1002575" y="1233250"/>
            <a:ext cx="1875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990000"/>
                </a:solidFill>
              </a:rPr>
              <a:t>भवती का?</a:t>
            </a:r>
            <a:endParaRPr b="1" sz="2500">
              <a:solidFill>
                <a:srgbClr val="990000"/>
              </a:solidFill>
            </a:endParaRPr>
          </a:p>
        </p:txBody>
      </p:sp>
      <p:sp>
        <p:nvSpPr>
          <p:cNvPr id="262" name="Google Shape;262;p25"/>
          <p:cNvSpPr txBox="1"/>
          <p:nvPr/>
        </p:nvSpPr>
        <p:spPr>
          <a:xfrm>
            <a:off x="1002575" y="2245200"/>
            <a:ext cx="1875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990000"/>
                </a:solidFill>
              </a:rPr>
              <a:t>भ</a:t>
            </a:r>
            <a:r>
              <a:rPr b="1" lang="en" sz="2500">
                <a:solidFill>
                  <a:srgbClr val="990000"/>
                </a:solidFill>
              </a:rPr>
              <a:t>वन्त:</a:t>
            </a:r>
            <a:r>
              <a:rPr b="1" lang="en" sz="2500">
                <a:solidFill>
                  <a:srgbClr val="990000"/>
                </a:solidFill>
              </a:rPr>
              <a:t> </a:t>
            </a:r>
            <a:r>
              <a:rPr b="1" lang="en" sz="2500">
                <a:solidFill>
                  <a:srgbClr val="990000"/>
                </a:solidFill>
              </a:rPr>
              <a:t>के</a:t>
            </a:r>
            <a:r>
              <a:rPr b="1" lang="en" sz="2500">
                <a:solidFill>
                  <a:srgbClr val="990000"/>
                </a:solidFill>
              </a:rPr>
              <a:t>?</a:t>
            </a:r>
            <a:endParaRPr b="1" sz="2500">
              <a:solidFill>
                <a:srgbClr val="990000"/>
              </a:solidFill>
            </a:endParaRPr>
          </a:p>
        </p:txBody>
      </p:sp>
      <p:sp>
        <p:nvSpPr>
          <p:cNvPr id="263" name="Google Shape;263;p25"/>
          <p:cNvSpPr txBox="1"/>
          <p:nvPr/>
        </p:nvSpPr>
        <p:spPr>
          <a:xfrm>
            <a:off x="1125000" y="3257150"/>
            <a:ext cx="1875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990000"/>
                </a:solidFill>
              </a:rPr>
              <a:t>अहं क:</a:t>
            </a:r>
            <a:r>
              <a:rPr b="1" lang="en" sz="2500">
                <a:solidFill>
                  <a:srgbClr val="990000"/>
                </a:solidFill>
              </a:rPr>
              <a:t>?</a:t>
            </a:r>
            <a:endParaRPr b="1" sz="2500">
              <a:solidFill>
                <a:srgbClr val="990000"/>
              </a:solidFill>
            </a:endParaRPr>
          </a:p>
        </p:txBody>
      </p:sp>
      <p:sp>
        <p:nvSpPr>
          <p:cNvPr id="264" name="Google Shape;264;p25"/>
          <p:cNvSpPr txBox="1"/>
          <p:nvPr/>
        </p:nvSpPr>
        <p:spPr>
          <a:xfrm>
            <a:off x="1225925" y="4269100"/>
            <a:ext cx="1875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990000"/>
                </a:solidFill>
              </a:rPr>
              <a:t>वयं का:</a:t>
            </a:r>
            <a:r>
              <a:rPr b="1" lang="en" sz="2500">
                <a:solidFill>
                  <a:srgbClr val="990000"/>
                </a:solidFill>
              </a:rPr>
              <a:t>?</a:t>
            </a:r>
            <a:endParaRPr b="1" sz="2500">
              <a:solidFill>
                <a:srgbClr val="990000"/>
              </a:solidFill>
            </a:endParaRPr>
          </a:p>
        </p:txBody>
      </p:sp>
      <p:sp>
        <p:nvSpPr>
          <p:cNvPr id="265" name="Google Shape;265;p25"/>
          <p:cNvSpPr txBox="1"/>
          <p:nvPr/>
        </p:nvSpPr>
        <p:spPr>
          <a:xfrm>
            <a:off x="5861250" y="1233250"/>
            <a:ext cx="2029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A64D79"/>
                </a:solidFill>
              </a:rPr>
              <a:t>अहं कृषिका |</a:t>
            </a:r>
            <a:endParaRPr b="1" sz="2500">
              <a:solidFill>
                <a:srgbClr val="A64D79"/>
              </a:solidFill>
            </a:endParaRPr>
          </a:p>
        </p:txBody>
      </p:sp>
      <p:sp>
        <p:nvSpPr>
          <p:cNvPr id="266" name="Google Shape;266;p25"/>
          <p:cNvSpPr txBox="1"/>
          <p:nvPr/>
        </p:nvSpPr>
        <p:spPr>
          <a:xfrm>
            <a:off x="5783850" y="2287050"/>
            <a:ext cx="2029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A64D79"/>
                </a:solidFill>
              </a:rPr>
              <a:t>वयं कृषका:</a:t>
            </a:r>
            <a:r>
              <a:rPr b="1" lang="en" sz="2500">
                <a:solidFill>
                  <a:srgbClr val="A64D79"/>
                </a:solidFill>
              </a:rPr>
              <a:t> |</a:t>
            </a:r>
            <a:endParaRPr b="1" sz="2500">
              <a:solidFill>
                <a:srgbClr val="A64D79"/>
              </a:solidFill>
            </a:endParaRPr>
          </a:p>
        </p:txBody>
      </p:sp>
      <p:sp>
        <p:nvSpPr>
          <p:cNvPr id="267" name="Google Shape;267;p25"/>
          <p:cNvSpPr txBox="1"/>
          <p:nvPr/>
        </p:nvSpPr>
        <p:spPr>
          <a:xfrm>
            <a:off x="5861250" y="3257150"/>
            <a:ext cx="2149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A64D79"/>
                </a:solidFill>
              </a:rPr>
              <a:t>भवान्</a:t>
            </a:r>
            <a:r>
              <a:rPr b="1" lang="en" sz="2500">
                <a:solidFill>
                  <a:srgbClr val="A64D79"/>
                </a:solidFill>
              </a:rPr>
              <a:t> कृषक: |</a:t>
            </a:r>
            <a:endParaRPr b="1" sz="2500">
              <a:solidFill>
                <a:srgbClr val="A64D79"/>
              </a:solidFill>
            </a:endParaRPr>
          </a:p>
        </p:txBody>
      </p:sp>
      <p:sp>
        <p:nvSpPr>
          <p:cNvPr id="268" name="Google Shape;268;p25"/>
          <p:cNvSpPr txBox="1"/>
          <p:nvPr/>
        </p:nvSpPr>
        <p:spPr>
          <a:xfrm>
            <a:off x="5801250" y="4269100"/>
            <a:ext cx="2459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A64D79"/>
                </a:solidFill>
              </a:rPr>
              <a:t>भवत्य:</a:t>
            </a:r>
            <a:r>
              <a:rPr b="1" lang="en" sz="2500">
                <a:solidFill>
                  <a:srgbClr val="A64D79"/>
                </a:solidFill>
              </a:rPr>
              <a:t> कृष</a:t>
            </a:r>
            <a:r>
              <a:rPr b="1" lang="en" sz="2500">
                <a:solidFill>
                  <a:srgbClr val="A64D79"/>
                </a:solidFill>
              </a:rPr>
              <a:t>ि</a:t>
            </a:r>
            <a:r>
              <a:rPr b="1" lang="en" sz="2500">
                <a:solidFill>
                  <a:srgbClr val="A64D79"/>
                </a:solidFill>
              </a:rPr>
              <a:t>क</a:t>
            </a:r>
            <a:r>
              <a:rPr b="1" lang="en" sz="2500">
                <a:solidFill>
                  <a:srgbClr val="A64D79"/>
                </a:solidFill>
              </a:rPr>
              <a:t>ा</a:t>
            </a:r>
            <a:r>
              <a:rPr b="1" lang="en" sz="2500">
                <a:solidFill>
                  <a:srgbClr val="A64D79"/>
                </a:solidFill>
              </a:rPr>
              <a:t>: |</a:t>
            </a:r>
            <a:endParaRPr b="1" sz="2500">
              <a:solidFill>
                <a:srgbClr val="A64D7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3" name="Google Shape;273;p26"/>
          <p:cNvGraphicFramePr/>
          <p:nvPr/>
        </p:nvGraphicFramePr>
        <p:xfrm>
          <a:off x="0" y="53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{08AB68E5-FB21-4F77-869C-EDAB870812FE}</a:tableStyleId>
              </a:tblPr>
              <a:tblGrid>
                <a:gridCol w="4572000"/>
                <a:gridCol w="4572000"/>
              </a:tblGrid>
              <a:tr h="491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7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7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7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7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7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7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7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47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74" name="Google Shape;274;p26"/>
          <p:cNvSpPr txBox="1"/>
          <p:nvPr/>
        </p:nvSpPr>
        <p:spPr>
          <a:xfrm>
            <a:off x="3433500" y="0"/>
            <a:ext cx="2277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4C1130"/>
                </a:solidFill>
              </a:rPr>
              <a:t>बहुवचनम् वदतु | </a:t>
            </a:r>
            <a:endParaRPr b="1" sz="2300">
              <a:solidFill>
                <a:srgbClr val="4C1130"/>
              </a:solidFill>
            </a:endParaRPr>
          </a:p>
        </p:txBody>
      </p:sp>
      <p:sp>
        <p:nvSpPr>
          <p:cNvPr id="275" name="Google Shape;275;p26"/>
          <p:cNvSpPr txBox="1"/>
          <p:nvPr/>
        </p:nvSpPr>
        <p:spPr>
          <a:xfrm>
            <a:off x="1168950" y="538800"/>
            <a:ext cx="1738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स: चमस: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76" name="Google Shape;276;p26"/>
          <p:cNvSpPr txBox="1"/>
          <p:nvPr/>
        </p:nvSpPr>
        <p:spPr>
          <a:xfrm>
            <a:off x="6032925" y="560600"/>
            <a:ext cx="1516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ते चमसा: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77" name="Google Shape;277;p26"/>
          <p:cNvSpPr txBox="1"/>
          <p:nvPr/>
        </p:nvSpPr>
        <p:spPr>
          <a:xfrm>
            <a:off x="1300050" y="1068500"/>
            <a:ext cx="1476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क: पुरुष:?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78" name="Google Shape;278;p26"/>
          <p:cNvSpPr txBox="1"/>
          <p:nvPr/>
        </p:nvSpPr>
        <p:spPr>
          <a:xfrm>
            <a:off x="6052875" y="1068500"/>
            <a:ext cx="1476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के पुरुषा:?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79" name="Google Shape;279;p26"/>
          <p:cNvSpPr txBox="1"/>
          <p:nvPr/>
        </p:nvSpPr>
        <p:spPr>
          <a:xfrm>
            <a:off x="1237200" y="1503500"/>
            <a:ext cx="1602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एष: बालक: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80" name="Google Shape;280;p26"/>
          <p:cNvSpPr txBox="1"/>
          <p:nvPr/>
        </p:nvSpPr>
        <p:spPr>
          <a:xfrm>
            <a:off x="5886225" y="1503500"/>
            <a:ext cx="1809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एते बालका: |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81" name="Google Shape;281;p26"/>
          <p:cNvSpPr txBox="1"/>
          <p:nvPr/>
        </p:nvSpPr>
        <p:spPr>
          <a:xfrm>
            <a:off x="1203900" y="1976425"/>
            <a:ext cx="1668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एषा महिला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82" name="Google Shape;282;p26"/>
          <p:cNvSpPr txBox="1"/>
          <p:nvPr/>
        </p:nvSpPr>
        <p:spPr>
          <a:xfrm>
            <a:off x="5956725" y="1976425"/>
            <a:ext cx="1668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एता: महिला: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83" name="Google Shape;283;p26"/>
          <p:cNvSpPr txBox="1"/>
          <p:nvPr/>
        </p:nvSpPr>
        <p:spPr>
          <a:xfrm>
            <a:off x="402750" y="2468200"/>
            <a:ext cx="3270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सा स्थालिका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84" name="Google Shape;284;p26"/>
          <p:cNvSpPr txBox="1"/>
          <p:nvPr/>
        </p:nvSpPr>
        <p:spPr>
          <a:xfrm>
            <a:off x="5060625" y="2446400"/>
            <a:ext cx="3460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ता: स्थालिका: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85" name="Google Shape;285;p26"/>
          <p:cNvSpPr txBox="1"/>
          <p:nvPr/>
        </p:nvSpPr>
        <p:spPr>
          <a:xfrm>
            <a:off x="763650" y="2945200"/>
            <a:ext cx="2549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का नदी? 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86" name="Google Shape;286;p26"/>
          <p:cNvSpPr txBox="1"/>
          <p:nvPr/>
        </p:nvSpPr>
        <p:spPr>
          <a:xfrm>
            <a:off x="5516475" y="2945200"/>
            <a:ext cx="2549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का: नद्य:?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87" name="Google Shape;287;p26"/>
          <p:cNvSpPr txBox="1"/>
          <p:nvPr/>
        </p:nvSpPr>
        <p:spPr>
          <a:xfrm>
            <a:off x="402750" y="3395188"/>
            <a:ext cx="3270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एतत् गृहम्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88" name="Google Shape;288;p26"/>
          <p:cNvSpPr txBox="1"/>
          <p:nvPr/>
        </p:nvSpPr>
        <p:spPr>
          <a:xfrm>
            <a:off x="5155575" y="3389288"/>
            <a:ext cx="3270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एतानि गृहानि</a:t>
            </a:r>
            <a:r>
              <a:rPr b="1" lang="en" sz="1900">
                <a:solidFill>
                  <a:srgbClr val="A64D79"/>
                </a:solidFill>
              </a:rPr>
              <a:t>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89" name="Google Shape;289;p26"/>
          <p:cNvSpPr txBox="1"/>
          <p:nvPr/>
        </p:nvSpPr>
        <p:spPr>
          <a:xfrm>
            <a:off x="532800" y="3867899"/>
            <a:ext cx="3010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तत् फलम्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90" name="Google Shape;290;p26"/>
          <p:cNvSpPr txBox="1"/>
          <p:nvPr/>
        </p:nvSpPr>
        <p:spPr>
          <a:xfrm>
            <a:off x="5791950" y="3824299"/>
            <a:ext cx="2109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तानि फलानि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91" name="Google Shape;291;p26"/>
          <p:cNvSpPr txBox="1"/>
          <p:nvPr/>
        </p:nvSpPr>
        <p:spPr>
          <a:xfrm>
            <a:off x="364200" y="4322200"/>
            <a:ext cx="3348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किम् पुष्पम्? 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292" name="Google Shape;292;p26"/>
          <p:cNvSpPr txBox="1"/>
          <p:nvPr/>
        </p:nvSpPr>
        <p:spPr>
          <a:xfrm>
            <a:off x="5791950" y="4332200"/>
            <a:ext cx="2109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कानि पुष्पानि ?</a:t>
            </a:r>
            <a:endParaRPr b="1" sz="1900">
              <a:solidFill>
                <a:srgbClr val="A64D7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7"/>
          <p:cNvSpPr/>
          <p:nvPr/>
        </p:nvSpPr>
        <p:spPr>
          <a:xfrm>
            <a:off x="1472150" y="175278"/>
            <a:ext cx="1754827" cy="8360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भवान्</a:t>
            </a:r>
          </a:p>
        </p:txBody>
      </p:sp>
      <p:sp>
        <p:nvSpPr>
          <p:cNvPr id="298" name="Google Shape;298;p27"/>
          <p:cNvSpPr/>
          <p:nvPr/>
        </p:nvSpPr>
        <p:spPr>
          <a:xfrm>
            <a:off x="4528825" y="163438"/>
            <a:ext cx="2034003" cy="7282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भवन्त:</a:t>
            </a:r>
          </a:p>
        </p:txBody>
      </p:sp>
      <p:sp>
        <p:nvSpPr>
          <p:cNvPr id="299" name="Google Shape;299;p27"/>
          <p:cNvSpPr/>
          <p:nvPr/>
        </p:nvSpPr>
        <p:spPr>
          <a:xfrm>
            <a:off x="1481197" y="1328075"/>
            <a:ext cx="1546724" cy="7695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भवती</a:t>
            </a:r>
          </a:p>
        </p:txBody>
      </p:sp>
      <p:sp>
        <p:nvSpPr>
          <p:cNvPr id="300" name="Google Shape;300;p27"/>
          <p:cNvSpPr/>
          <p:nvPr/>
        </p:nvSpPr>
        <p:spPr>
          <a:xfrm>
            <a:off x="4432900" y="1348688"/>
            <a:ext cx="1835828" cy="7282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भवात्य:</a:t>
            </a:r>
          </a:p>
        </p:txBody>
      </p:sp>
      <p:sp>
        <p:nvSpPr>
          <p:cNvPr id="301" name="Google Shape;301;p27"/>
          <p:cNvSpPr/>
          <p:nvPr/>
        </p:nvSpPr>
        <p:spPr>
          <a:xfrm>
            <a:off x="1472147" y="2462182"/>
            <a:ext cx="1390474" cy="7282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अहम्</a:t>
            </a:r>
          </a:p>
        </p:txBody>
      </p:sp>
      <p:sp>
        <p:nvSpPr>
          <p:cNvPr id="302" name="Google Shape;302;p27"/>
          <p:cNvSpPr/>
          <p:nvPr/>
        </p:nvSpPr>
        <p:spPr>
          <a:xfrm>
            <a:off x="4432900" y="2533950"/>
            <a:ext cx="1308898" cy="7282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वयम्</a:t>
            </a:r>
          </a:p>
        </p:txBody>
      </p:sp>
      <p:cxnSp>
        <p:nvCxnSpPr>
          <p:cNvPr id="303" name="Google Shape;303;p27"/>
          <p:cNvCxnSpPr/>
          <p:nvPr/>
        </p:nvCxnSpPr>
        <p:spPr>
          <a:xfrm flipH="1" rot="10800000">
            <a:off x="3300300" y="588325"/>
            <a:ext cx="10887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4" name="Google Shape;304;p27"/>
          <p:cNvCxnSpPr/>
          <p:nvPr/>
        </p:nvCxnSpPr>
        <p:spPr>
          <a:xfrm flipH="1" rot="10800000">
            <a:off x="3170425" y="2751150"/>
            <a:ext cx="10887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5" name="Google Shape;305;p27"/>
          <p:cNvCxnSpPr/>
          <p:nvPr/>
        </p:nvCxnSpPr>
        <p:spPr>
          <a:xfrm flipH="1" rot="10800000">
            <a:off x="3226975" y="1707875"/>
            <a:ext cx="10887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6" name="Google Shape;306;p27"/>
          <p:cNvSpPr txBox="1"/>
          <p:nvPr/>
        </p:nvSpPr>
        <p:spPr>
          <a:xfrm>
            <a:off x="57575" y="289075"/>
            <a:ext cx="1437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మీరు</a:t>
            </a:r>
            <a:r>
              <a:rPr b="1" lang="en" sz="1900">
                <a:solidFill>
                  <a:srgbClr val="A64D79"/>
                </a:solidFill>
              </a:rPr>
              <a:t>(పుం)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307" name="Google Shape;307;p27"/>
          <p:cNvSpPr txBox="1"/>
          <p:nvPr/>
        </p:nvSpPr>
        <p:spPr>
          <a:xfrm>
            <a:off x="6838725" y="354763"/>
            <a:ext cx="1952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మీరు</a:t>
            </a:r>
            <a:r>
              <a:rPr b="1" lang="en" sz="1900">
                <a:solidFill>
                  <a:srgbClr val="A64D79"/>
                </a:solidFill>
              </a:rPr>
              <a:t>(పుం)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308" name="Google Shape;308;p27"/>
          <p:cNvSpPr txBox="1"/>
          <p:nvPr/>
        </p:nvSpPr>
        <p:spPr>
          <a:xfrm>
            <a:off x="6385950" y="1474325"/>
            <a:ext cx="1754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మీరు</a:t>
            </a:r>
            <a:r>
              <a:rPr b="1" lang="en" sz="1900">
                <a:solidFill>
                  <a:srgbClr val="A64D79"/>
                </a:solidFill>
              </a:rPr>
              <a:t>(</a:t>
            </a:r>
            <a:r>
              <a:rPr b="1" lang="en" sz="1900">
                <a:solidFill>
                  <a:srgbClr val="A64D79"/>
                </a:solidFill>
              </a:rPr>
              <a:t>స్త్రీ</a:t>
            </a:r>
            <a:r>
              <a:rPr b="1" lang="en" sz="1900">
                <a:solidFill>
                  <a:srgbClr val="A64D79"/>
                </a:solidFill>
              </a:rPr>
              <a:t>)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309" name="Google Shape;309;p27"/>
          <p:cNvSpPr txBox="1"/>
          <p:nvPr/>
        </p:nvSpPr>
        <p:spPr>
          <a:xfrm>
            <a:off x="0" y="1474325"/>
            <a:ext cx="1610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మీరు</a:t>
            </a:r>
            <a:r>
              <a:rPr b="1" lang="en" sz="1900">
                <a:solidFill>
                  <a:srgbClr val="A64D79"/>
                </a:solidFill>
              </a:rPr>
              <a:t>(స్త్రీ)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310" name="Google Shape;310;p27"/>
          <p:cNvSpPr txBox="1"/>
          <p:nvPr/>
        </p:nvSpPr>
        <p:spPr>
          <a:xfrm>
            <a:off x="142475" y="2587813"/>
            <a:ext cx="126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నేను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311" name="Google Shape;311;p27"/>
          <p:cNvSpPr txBox="1"/>
          <p:nvPr/>
        </p:nvSpPr>
        <p:spPr>
          <a:xfrm>
            <a:off x="6019575" y="2533950"/>
            <a:ext cx="1308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మనం </a:t>
            </a:r>
            <a:endParaRPr b="1" sz="1900">
              <a:solidFill>
                <a:srgbClr val="A64D7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8"/>
          <p:cNvSpPr/>
          <p:nvPr/>
        </p:nvSpPr>
        <p:spPr>
          <a:xfrm>
            <a:off x="1425115" y="1538506"/>
            <a:ext cx="1267237" cy="117494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F48108"/>
                    </a:gs>
                    <a:gs pos="100000">
                      <a:srgbClr val="703D08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क:?</a:t>
            </a:r>
          </a:p>
        </p:txBody>
      </p:sp>
      <p:sp>
        <p:nvSpPr>
          <p:cNvPr id="317" name="Google Shape;317;p28"/>
          <p:cNvSpPr/>
          <p:nvPr/>
        </p:nvSpPr>
        <p:spPr>
          <a:xfrm>
            <a:off x="4686993" y="1500350"/>
            <a:ext cx="980091" cy="13477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के?</a:t>
            </a:r>
          </a:p>
        </p:txBody>
      </p:sp>
      <p:cxnSp>
        <p:nvCxnSpPr>
          <p:cNvPr id="318" name="Google Shape;318;p28"/>
          <p:cNvCxnSpPr/>
          <p:nvPr/>
        </p:nvCxnSpPr>
        <p:spPr>
          <a:xfrm flipH="1" rot="10800000">
            <a:off x="3245444" y="2120367"/>
            <a:ext cx="1076700" cy="11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9" name="Google Shape;319;p28"/>
          <p:cNvSpPr txBox="1"/>
          <p:nvPr/>
        </p:nvSpPr>
        <p:spPr>
          <a:xfrm>
            <a:off x="0" y="1860225"/>
            <a:ext cx="1374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ఎవ్వరు? (ఏక-</a:t>
            </a:r>
            <a:r>
              <a:rPr b="1" lang="en" sz="1900">
                <a:solidFill>
                  <a:srgbClr val="CC0000"/>
                </a:solidFill>
              </a:rPr>
              <a:t>పుం </a:t>
            </a:r>
            <a:r>
              <a:rPr b="1" lang="en" sz="1900">
                <a:solidFill>
                  <a:srgbClr val="CC0000"/>
                </a:solidFill>
              </a:rPr>
              <a:t>)</a:t>
            </a:r>
            <a:endParaRPr b="1" sz="1900">
              <a:solidFill>
                <a:srgbClr val="CC0000"/>
              </a:solidFill>
            </a:endParaRPr>
          </a:p>
        </p:txBody>
      </p:sp>
      <p:sp>
        <p:nvSpPr>
          <p:cNvPr id="320" name="Google Shape;320;p28"/>
          <p:cNvSpPr txBox="1"/>
          <p:nvPr/>
        </p:nvSpPr>
        <p:spPr>
          <a:xfrm>
            <a:off x="5987374" y="1860225"/>
            <a:ext cx="1544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ఎవ్వరు? (బహు-</a:t>
            </a:r>
            <a:r>
              <a:rPr b="1" lang="en" sz="1900">
                <a:solidFill>
                  <a:srgbClr val="CC0000"/>
                </a:solidFill>
              </a:rPr>
              <a:t>పుం</a:t>
            </a:r>
            <a:r>
              <a:rPr b="1" lang="en" sz="1900">
                <a:solidFill>
                  <a:srgbClr val="CC0000"/>
                </a:solidFill>
              </a:rPr>
              <a:t>)</a:t>
            </a:r>
            <a:endParaRPr b="1" sz="1900">
              <a:solidFill>
                <a:srgbClr val="CC0000"/>
              </a:solidFill>
            </a:endParaRPr>
          </a:p>
        </p:txBody>
      </p:sp>
      <p:sp>
        <p:nvSpPr>
          <p:cNvPr id="321" name="Google Shape;321;p28"/>
          <p:cNvSpPr/>
          <p:nvPr/>
        </p:nvSpPr>
        <p:spPr>
          <a:xfrm>
            <a:off x="1439663" y="238788"/>
            <a:ext cx="1267474" cy="10596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59595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F48108"/>
                    </a:gs>
                    <a:gs pos="100000">
                      <a:srgbClr val="703D08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का?</a:t>
            </a:r>
          </a:p>
        </p:txBody>
      </p:sp>
      <p:sp>
        <p:nvSpPr>
          <p:cNvPr id="322" name="Google Shape;322;p28"/>
          <p:cNvSpPr/>
          <p:nvPr/>
        </p:nvSpPr>
        <p:spPr>
          <a:xfrm>
            <a:off x="4737931" y="204375"/>
            <a:ext cx="1405426" cy="9660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59595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का:?</a:t>
            </a:r>
          </a:p>
        </p:txBody>
      </p:sp>
      <p:cxnSp>
        <p:nvCxnSpPr>
          <p:cNvPr id="323" name="Google Shape;323;p28"/>
          <p:cNvCxnSpPr/>
          <p:nvPr/>
        </p:nvCxnSpPr>
        <p:spPr>
          <a:xfrm flipH="1" rot="10800000">
            <a:off x="3280300" y="763675"/>
            <a:ext cx="1088700" cy="990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4" name="Google Shape;324;p28"/>
          <p:cNvSpPr txBox="1"/>
          <p:nvPr/>
        </p:nvSpPr>
        <p:spPr>
          <a:xfrm>
            <a:off x="121125" y="528950"/>
            <a:ext cx="1267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ఎవ్వరు? (ఏక-</a:t>
            </a:r>
            <a:r>
              <a:rPr b="1" lang="en" sz="1900">
                <a:solidFill>
                  <a:srgbClr val="CC0000"/>
                </a:solidFill>
              </a:rPr>
              <a:t>స్త్రీ</a:t>
            </a:r>
            <a:r>
              <a:rPr b="1" lang="en" sz="1900">
                <a:solidFill>
                  <a:srgbClr val="CC0000"/>
                </a:solidFill>
              </a:rPr>
              <a:t>)</a:t>
            </a:r>
            <a:endParaRPr b="1" sz="1900">
              <a:solidFill>
                <a:srgbClr val="CC0000"/>
              </a:solidFill>
            </a:endParaRPr>
          </a:p>
        </p:txBody>
      </p:sp>
      <p:sp>
        <p:nvSpPr>
          <p:cNvPr id="325" name="Google Shape;325;p28"/>
          <p:cNvSpPr txBox="1"/>
          <p:nvPr/>
        </p:nvSpPr>
        <p:spPr>
          <a:xfrm>
            <a:off x="6442325" y="383875"/>
            <a:ext cx="1638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ఎవ్వరు? (బహు-</a:t>
            </a:r>
            <a:r>
              <a:rPr b="1" lang="en" sz="1900">
                <a:solidFill>
                  <a:srgbClr val="CC0000"/>
                </a:solidFill>
              </a:rPr>
              <a:t>స్త్రీ </a:t>
            </a:r>
            <a:r>
              <a:rPr b="1" lang="en" sz="1900">
                <a:solidFill>
                  <a:srgbClr val="CC0000"/>
                </a:solidFill>
              </a:rPr>
              <a:t>)</a:t>
            </a:r>
            <a:endParaRPr b="1" sz="1900">
              <a:solidFill>
                <a:srgbClr val="CC0000"/>
              </a:solidFill>
            </a:endParaRPr>
          </a:p>
        </p:txBody>
      </p:sp>
      <p:sp>
        <p:nvSpPr>
          <p:cNvPr id="326" name="Google Shape;326;p28"/>
          <p:cNvSpPr/>
          <p:nvPr/>
        </p:nvSpPr>
        <p:spPr>
          <a:xfrm>
            <a:off x="1429951" y="3026650"/>
            <a:ext cx="1488125" cy="11702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59595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F48108"/>
                    </a:gs>
                    <a:gs pos="100000">
                      <a:srgbClr val="703D08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किम्?</a:t>
            </a:r>
          </a:p>
        </p:txBody>
      </p:sp>
      <p:sp>
        <p:nvSpPr>
          <p:cNvPr id="327" name="Google Shape;327;p28"/>
          <p:cNvSpPr/>
          <p:nvPr/>
        </p:nvSpPr>
        <p:spPr>
          <a:xfrm>
            <a:off x="4737926" y="3150650"/>
            <a:ext cx="1754975" cy="9490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595959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0000"/>
                    </a:gs>
                    <a:gs pos="100000">
                      <a:srgbClr val="540303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कानि?</a:t>
            </a:r>
          </a:p>
        </p:txBody>
      </p:sp>
      <p:cxnSp>
        <p:nvCxnSpPr>
          <p:cNvPr id="328" name="Google Shape;328;p28"/>
          <p:cNvCxnSpPr/>
          <p:nvPr/>
        </p:nvCxnSpPr>
        <p:spPr>
          <a:xfrm flipH="1" rot="10800000">
            <a:off x="3280300" y="3709950"/>
            <a:ext cx="1088700" cy="990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9" name="Google Shape;329;p28"/>
          <p:cNvSpPr txBox="1"/>
          <p:nvPr/>
        </p:nvSpPr>
        <p:spPr>
          <a:xfrm>
            <a:off x="121125" y="3475225"/>
            <a:ext cx="1267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ఏది?</a:t>
            </a:r>
            <a:endParaRPr b="1" sz="1900">
              <a:solidFill>
                <a:srgbClr val="CC0000"/>
              </a:solidFill>
            </a:endParaRPr>
          </a:p>
        </p:txBody>
      </p:sp>
      <p:sp>
        <p:nvSpPr>
          <p:cNvPr id="330" name="Google Shape;330;p28"/>
          <p:cNvSpPr txBox="1"/>
          <p:nvPr/>
        </p:nvSpPr>
        <p:spPr>
          <a:xfrm>
            <a:off x="6442325" y="3330150"/>
            <a:ext cx="1308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ఏవి?</a:t>
            </a:r>
            <a:endParaRPr b="1" sz="19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9"/>
          <p:cNvSpPr txBox="1"/>
          <p:nvPr/>
        </p:nvSpPr>
        <p:spPr>
          <a:xfrm>
            <a:off x="510475" y="651400"/>
            <a:ext cx="7131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 u="sng">
                <a:solidFill>
                  <a:schemeClr val="hlink"/>
                </a:solidFill>
                <a:hlinkClick r:id="rId3"/>
              </a:rPr>
              <a:t>4 </a:t>
            </a:r>
            <a:r>
              <a:rPr b="1" lang="en" sz="1900">
                <a:solidFill>
                  <a:srgbClr val="A64D79"/>
                </a:solidFill>
              </a:rPr>
              <a:t>వ అద్యాయా</a:t>
            </a:r>
            <a:r>
              <a:rPr b="1" lang="en" sz="1900">
                <a:solidFill>
                  <a:srgbClr val="A64D79"/>
                </a:solidFill>
              </a:rPr>
              <a:t>న్ని ఇంకొకసారి వీక్షించండి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336" name="Google Shape;336;p29"/>
          <p:cNvSpPr txBox="1"/>
          <p:nvPr/>
        </p:nvSpPr>
        <p:spPr>
          <a:xfrm>
            <a:off x="602950" y="1443000"/>
            <a:ext cx="7131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 u="sng">
                <a:solidFill>
                  <a:schemeClr val="hlink"/>
                </a:solidFill>
                <a:hlinkClick r:id="rId4"/>
              </a:rPr>
              <a:t>Visit git exercise</a:t>
            </a:r>
            <a:endParaRPr b="1" sz="19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0"/>
          <p:cNvSpPr/>
          <p:nvPr/>
        </p:nvSpPr>
        <p:spPr>
          <a:xfrm>
            <a:off x="284175" y="345249"/>
            <a:ext cx="8537262" cy="45915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सर्वे भवन्तु सुखिनः</a:t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 सर्वे सन्तु निरामयाः</a:t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 सर्वे भद्राणि पश्यन्तु </a:t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मा कश्चिद् दु:खभाग्भवते ||</a:t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 ॐ शान्ति: शान्ति: शान्ति:|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1"/>
          <p:cNvSpPr/>
          <p:nvPr/>
        </p:nvSpPr>
        <p:spPr>
          <a:xfrm>
            <a:off x="894850" y="1509011"/>
            <a:ext cx="7879646" cy="21254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धन्यवाद:</a:t>
            </a:r>
          </a:p>
        </p:txBody>
      </p:sp>
      <p:sp>
        <p:nvSpPr>
          <p:cNvPr id="347" name="Google Shape;347;p31"/>
          <p:cNvSpPr txBox="1"/>
          <p:nvPr/>
        </p:nvSpPr>
        <p:spPr>
          <a:xfrm>
            <a:off x="35250" y="4541275"/>
            <a:ext cx="9073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741B47"/>
                </a:solidFill>
                <a:latin typeface="Calibri"/>
                <a:ea typeface="Calibri"/>
                <a:cs typeface="Calibri"/>
                <a:sym typeface="Calibri"/>
              </a:rPr>
              <a:t>Picture source: PixaBay, pexels, Dreamina</a:t>
            </a:r>
            <a:endParaRPr sz="1100">
              <a:solidFill>
                <a:srgbClr val="741B4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741B47"/>
                </a:solidFill>
                <a:latin typeface="Calibri"/>
                <a:ea typeface="Calibri"/>
                <a:cs typeface="Calibri"/>
                <a:sym typeface="Calibri"/>
              </a:rPr>
              <a:t>Content Source: Abhyasapustakam, </a:t>
            </a:r>
            <a:r>
              <a:rPr b="1" lang="en" sz="1100">
                <a:solidFill>
                  <a:srgbClr val="741B47"/>
                </a:solidFill>
                <a:latin typeface="Calibri"/>
                <a:ea typeface="Calibri"/>
                <a:cs typeface="Calibri"/>
                <a:sym typeface="Calibri"/>
              </a:rPr>
              <a:t>SamskritaBharati</a:t>
            </a:r>
            <a:endParaRPr b="1" sz="1600">
              <a:solidFill>
                <a:srgbClr val="741B47"/>
              </a:solidFill>
            </a:endParaRPr>
          </a:p>
        </p:txBody>
      </p:sp>
      <p:sp>
        <p:nvSpPr>
          <p:cNvPr id="348" name="Google Shape;348;p31"/>
          <p:cNvSpPr txBox="1"/>
          <p:nvPr/>
        </p:nvSpPr>
        <p:spPr>
          <a:xfrm>
            <a:off x="519050" y="263050"/>
            <a:ext cx="78561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741B47"/>
                </a:solidFill>
                <a:latin typeface="Nunito"/>
                <a:ea typeface="Nunito"/>
                <a:cs typeface="Nunito"/>
                <a:sym typeface="Nunito"/>
              </a:rPr>
              <a:t>చిట్కా: బొమ్మల ద్వారా, అభినయం ద్వారా, వ్యక్తీకరణ ద్వారా,  ప్రశ్నించడం ద్వారా  సంస్కృత భాషను నేర్చుకోండి  </a:t>
            </a:r>
            <a:endParaRPr sz="1800">
              <a:solidFill>
                <a:srgbClr val="741B47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2552400" y="241925"/>
            <a:ext cx="6591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300">
                <a:solidFill>
                  <a:srgbClr val="A64D79"/>
                </a:solidFill>
              </a:rPr>
              <a:t>वक्रतुण्ड महाकाय सूर्यकोटि समप्रभ |</a:t>
            </a:r>
            <a:endParaRPr b="1" sz="3300">
              <a:solidFill>
                <a:srgbClr val="A64D7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A64D79"/>
                </a:solidFill>
              </a:rPr>
              <a:t>निर्विघ्नं कुरु मे देव सर्वकार्येषु सर्वदा ||</a:t>
            </a:r>
            <a:endParaRPr b="1" sz="3300">
              <a:solidFill>
                <a:srgbClr val="A64D79"/>
              </a:solidFill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039825" y="2082450"/>
            <a:ext cx="7470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300">
                <a:solidFill>
                  <a:srgbClr val="A64D79"/>
                </a:solidFill>
              </a:rPr>
              <a:t>सरस्वती नमस्तुभ्यं वरदे कामरूपिणि |  </a:t>
            </a:r>
            <a:endParaRPr b="1" sz="3300">
              <a:solidFill>
                <a:srgbClr val="A64D7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A64D79"/>
                </a:solidFill>
              </a:rPr>
              <a:t>विद्यारम्भं करिष्यामि सिध्दिर्भवतु मे सदा ||</a:t>
            </a:r>
            <a:endParaRPr b="1" sz="3300">
              <a:solidFill>
                <a:srgbClr val="A64D79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66100" y="3767450"/>
            <a:ext cx="7340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300">
                <a:solidFill>
                  <a:srgbClr val="A64D79"/>
                </a:solidFill>
              </a:rPr>
              <a:t>गुरुर्ब्रह्मा गुरुर्विष्णुः गुरुर्देवो महेश्वरः ।</a:t>
            </a:r>
            <a:endParaRPr b="1" sz="3300">
              <a:solidFill>
                <a:srgbClr val="A64D7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A64D79"/>
                </a:solidFill>
              </a:rPr>
              <a:t>गुरुः साक्षात् परब्रह्म तस्मै श्री गुरवे नम: ॥</a:t>
            </a:r>
            <a:endParaRPr b="1" sz="3300">
              <a:solidFill>
                <a:srgbClr val="A64D7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9144014" cy="508948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पठामि संस्कृतं नित्यं वदामि संस्कृतं सदा |</a:t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ध्यायामि संस्कृतं सम्यक् वन्दे संस्कृतमातरम् || </a:t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संस्कृतस्य प्रसाराय नैजं सर्वं ददाम्यहम् |</a:t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संस्कृतस्य सदा भक्तो वन्दे संस्कृतमातरम् ||</a:t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संस्कृतस्य कृते जीवन् संस्कृतस्य कृते यजन् |</a:t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आत्मानमाहुतं मन्ये वन्दे संस्कृतमातरम् ||</a:t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/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हिन्दु-धर्मं समाजं च पवित्रां संस्कृतिं तथा |</a:t>
            </a:r>
            <a:b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</a:br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संरक्ष्य ननु कुर्याम विश्वं शान्तिसमन्वितम् ||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1669000" y="1070875"/>
            <a:ext cx="5533003" cy="24569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741B47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DBD4EB"/>
                    </a:gs>
                    <a:gs pos="100000">
                      <a:srgbClr val="9080BB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atin typeface="Arial"/>
              </a:rPr>
              <a:t>बहुवचनम्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" name="Google Shape;77;p17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{08AB68E5-FB21-4F77-869C-EDAB870812FE}</a:tableStyleId>
              </a:tblPr>
              <a:tblGrid>
                <a:gridCol w="3048000"/>
                <a:gridCol w="3048000"/>
                <a:gridCol w="3048000"/>
              </a:tblGrid>
              <a:tr h="2622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2521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8" name="Google Shape;78;p17"/>
          <p:cNvSpPr txBox="1"/>
          <p:nvPr/>
        </p:nvSpPr>
        <p:spPr>
          <a:xfrm>
            <a:off x="0" y="4666500"/>
            <a:ext cx="149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भवान् क:?</a:t>
            </a:r>
            <a:endParaRPr b="1" sz="1900">
              <a:solidFill>
                <a:srgbClr val="CC0000"/>
              </a:solidFill>
            </a:endParaRPr>
          </a:p>
        </p:txBody>
      </p:sp>
      <p:sp>
        <p:nvSpPr>
          <p:cNvPr id="79" name="Google Shape;79;p17"/>
          <p:cNvSpPr txBox="1"/>
          <p:nvPr/>
        </p:nvSpPr>
        <p:spPr>
          <a:xfrm>
            <a:off x="3048000" y="4666500"/>
            <a:ext cx="149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भवान् क:?</a:t>
            </a:r>
            <a:endParaRPr b="1" sz="1900">
              <a:solidFill>
                <a:srgbClr val="CC0000"/>
              </a:solidFill>
            </a:endParaRPr>
          </a:p>
        </p:txBody>
      </p:sp>
      <p:sp>
        <p:nvSpPr>
          <p:cNvPr id="80" name="Google Shape;80;p17"/>
          <p:cNvSpPr txBox="1"/>
          <p:nvPr/>
        </p:nvSpPr>
        <p:spPr>
          <a:xfrm>
            <a:off x="0" y="2145050"/>
            <a:ext cx="149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भवती का?</a:t>
            </a:r>
            <a:endParaRPr b="1" sz="1900">
              <a:solidFill>
                <a:srgbClr val="CC0000"/>
              </a:solidFill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3048000" y="2145050"/>
            <a:ext cx="149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भवती का?</a:t>
            </a:r>
            <a:endParaRPr b="1" sz="1900">
              <a:solidFill>
                <a:srgbClr val="CC0000"/>
              </a:solidFill>
            </a:endParaRPr>
          </a:p>
        </p:txBody>
      </p:sp>
      <p:sp>
        <p:nvSpPr>
          <p:cNvPr id="82" name="Google Shape;82;p17"/>
          <p:cNvSpPr txBox="1"/>
          <p:nvPr/>
        </p:nvSpPr>
        <p:spPr>
          <a:xfrm>
            <a:off x="6096000" y="4666500"/>
            <a:ext cx="149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अहं क:?</a:t>
            </a:r>
            <a:endParaRPr b="1" sz="1900">
              <a:solidFill>
                <a:srgbClr val="CC0000"/>
              </a:solidFill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6096000" y="2145050"/>
            <a:ext cx="149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C0000"/>
                </a:solidFill>
              </a:rPr>
              <a:t>अहं का?</a:t>
            </a:r>
            <a:endParaRPr b="1" sz="1900">
              <a:solidFill>
                <a:srgbClr val="CC0000"/>
              </a:solidFill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9875" y="587300"/>
            <a:ext cx="1557750" cy="15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9875" y="3185650"/>
            <a:ext cx="1360323" cy="136035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7130400" y="0"/>
            <a:ext cx="2013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भवती आपणिका |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7130400" y="2622050"/>
            <a:ext cx="2013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भवान् आपणिक: |</a:t>
            </a:r>
            <a:endParaRPr b="1" sz="1900">
              <a:solidFill>
                <a:srgbClr val="A64D79"/>
              </a:solidFill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8750" y="3185638"/>
            <a:ext cx="1485100" cy="1485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48750" y="587301"/>
            <a:ext cx="1557750" cy="15577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4335575" y="0"/>
            <a:ext cx="176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अहं चालिका |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4406025" y="2622050"/>
            <a:ext cx="1689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अहं चालक: |</a:t>
            </a:r>
            <a:endParaRPr b="1" sz="1900">
              <a:solidFill>
                <a:srgbClr val="A64D79"/>
              </a:solidFill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9600" y="570475"/>
            <a:ext cx="1557750" cy="15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9599" y="3185649"/>
            <a:ext cx="1038239" cy="15577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1287600" y="2622050"/>
            <a:ext cx="176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अहं वैद्य: |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1287600" y="0"/>
            <a:ext cx="176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अहं वैद्या |</a:t>
            </a:r>
            <a:endParaRPr b="1" sz="1900">
              <a:solidFill>
                <a:srgbClr val="A64D7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/>
        </p:nvSpPr>
        <p:spPr>
          <a:xfrm>
            <a:off x="1329425" y="1989700"/>
            <a:ext cx="6611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A64D79"/>
                </a:solidFill>
              </a:rPr>
              <a:t>4 వ అద్యాయం పున: పరిశీలన కొరకు సందర్శించండి - </a:t>
            </a:r>
            <a:r>
              <a:rPr b="1" lang="en" sz="2500" u="sng">
                <a:solidFill>
                  <a:schemeClr val="hlink"/>
                </a:solidFill>
                <a:hlinkClick r:id="rId3"/>
              </a:rPr>
              <a:t>link</a:t>
            </a:r>
            <a:r>
              <a:rPr b="1" lang="en" sz="2500">
                <a:solidFill>
                  <a:srgbClr val="A64D79"/>
                </a:solidFill>
              </a:rPr>
              <a:t> </a:t>
            </a:r>
            <a:endParaRPr b="1" sz="2500">
              <a:solidFill>
                <a:srgbClr val="A64D7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5" name="Google Shape;105;p19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{08AB68E5-FB21-4F77-869C-EDAB870812FE}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06" name="Google Shape;106;p19"/>
          <p:cNvSpPr txBox="1"/>
          <p:nvPr/>
        </p:nvSpPr>
        <p:spPr>
          <a:xfrm>
            <a:off x="15118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एकवचनम् </a:t>
            </a:r>
            <a:endParaRPr b="1" sz="1900">
              <a:solidFill>
                <a:srgbClr val="3D85C6"/>
              </a:solidFill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57664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बहु</a:t>
            </a:r>
            <a:r>
              <a:rPr b="1" lang="en" sz="1900">
                <a:solidFill>
                  <a:srgbClr val="3D85C6"/>
                </a:solidFill>
              </a:rPr>
              <a:t>वचनम् </a:t>
            </a:r>
            <a:endParaRPr b="1" sz="1900">
              <a:solidFill>
                <a:srgbClr val="3D85C6"/>
              </a:solidFill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40400"/>
            <a:ext cx="1511826" cy="163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571988" y="1008725"/>
            <a:ext cx="1631350" cy="163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/>
          <p:nvPr/>
        </p:nvSpPr>
        <p:spPr>
          <a:xfrm>
            <a:off x="690350" y="511750"/>
            <a:ext cx="2037300" cy="639300"/>
          </a:xfrm>
          <a:prstGeom prst="wedgeEllipseCallout">
            <a:avLst>
              <a:gd fmla="val -41672" name="adj1"/>
              <a:gd fmla="val 74953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893300" y="592900"/>
            <a:ext cx="172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भवान् बालक: |</a:t>
            </a:r>
            <a:endParaRPr b="1" sz="1900">
              <a:solidFill>
                <a:srgbClr val="A64D79"/>
              </a:solidFill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2727649" y="1008725"/>
            <a:ext cx="1511826" cy="151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03325" y="1151051"/>
            <a:ext cx="734625" cy="755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37950" y="1151050"/>
            <a:ext cx="734625" cy="755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03325" y="1906963"/>
            <a:ext cx="734625" cy="755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flipH="1">
            <a:off x="6937950" y="1906963"/>
            <a:ext cx="734625" cy="755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72575" y="1917612"/>
            <a:ext cx="734625" cy="73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07200" y="1906975"/>
            <a:ext cx="734625" cy="755912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/>
          <p:nvPr/>
        </p:nvSpPr>
        <p:spPr>
          <a:xfrm>
            <a:off x="5017475" y="511725"/>
            <a:ext cx="2037300" cy="639300"/>
          </a:xfrm>
          <a:prstGeom prst="wedgeEllipseCallout">
            <a:avLst>
              <a:gd fmla="val -27092" name="adj1"/>
              <a:gd fmla="val 78081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5070725" y="592863"/>
            <a:ext cx="1930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भवन्त: बालका: |</a:t>
            </a:r>
            <a:endParaRPr b="1" sz="1900">
              <a:solidFill>
                <a:srgbClr val="A64D79"/>
              </a:solidFill>
            </a:endParaRPr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12" y="3512150"/>
            <a:ext cx="1631350" cy="163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512150"/>
            <a:ext cx="1511826" cy="163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153200" y="3595626"/>
            <a:ext cx="2037301" cy="135927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/>
          <p:nvPr/>
        </p:nvSpPr>
        <p:spPr>
          <a:xfrm>
            <a:off x="583075" y="2872850"/>
            <a:ext cx="2037300" cy="639300"/>
          </a:xfrm>
          <a:prstGeom prst="wedgeEllipseCallout">
            <a:avLst>
              <a:gd fmla="val -33955" name="adj1"/>
              <a:gd fmla="val 96183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 txBox="1"/>
          <p:nvPr/>
        </p:nvSpPr>
        <p:spPr>
          <a:xfrm>
            <a:off x="786025" y="2954000"/>
            <a:ext cx="163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भवान् </a:t>
            </a:r>
            <a:r>
              <a:rPr b="1" lang="en" sz="1900">
                <a:solidFill>
                  <a:srgbClr val="A64D79"/>
                </a:solidFill>
              </a:rPr>
              <a:t>छात्र</a:t>
            </a:r>
            <a:r>
              <a:rPr b="1" lang="en" sz="1900">
                <a:solidFill>
                  <a:srgbClr val="A64D79"/>
                </a:solidFill>
              </a:rPr>
              <a:t>: |</a:t>
            </a:r>
            <a:endParaRPr b="1" sz="1900">
              <a:solidFill>
                <a:srgbClr val="A64D79"/>
              </a:solidFill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01521" y="3144142"/>
            <a:ext cx="1332574" cy="199936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/>
          <p:nvPr/>
        </p:nvSpPr>
        <p:spPr>
          <a:xfrm>
            <a:off x="4900650" y="2767863"/>
            <a:ext cx="2037300" cy="639300"/>
          </a:xfrm>
          <a:prstGeom prst="wedgeEllipseCallout">
            <a:avLst>
              <a:gd fmla="val -23808" name="adj1"/>
              <a:gd fmla="val 111045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 txBox="1"/>
          <p:nvPr/>
        </p:nvSpPr>
        <p:spPr>
          <a:xfrm>
            <a:off x="4953900" y="2849000"/>
            <a:ext cx="1930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भवन्त: </a:t>
            </a:r>
            <a:r>
              <a:rPr b="1" lang="en" sz="1900">
                <a:solidFill>
                  <a:srgbClr val="A64D79"/>
                </a:solidFill>
              </a:rPr>
              <a:t>छात्रा</a:t>
            </a:r>
            <a:r>
              <a:rPr b="1" lang="en" sz="1900">
                <a:solidFill>
                  <a:srgbClr val="A64D79"/>
                </a:solidFill>
              </a:rPr>
              <a:t>: |</a:t>
            </a:r>
            <a:endParaRPr b="1" sz="1900">
              <a:solidFill>
                <a:srgbClr val="A64D79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" name="Google Shape;133;p20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{08AB68E5-FB21-4F77-869C-EDAB870812FE}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4" name="Google Shape;134;p20"/>
          <p:cNvSpPr txBox="1"/>
          <p:nvPr/>
        </p:nvSpPr>
        <p:spPr>
          <a:xfrm>
            <a:off x="15118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एकवचनम् </a:t>
            </a:r>
            <a:endParaRPr b="1" sz="1900">
              <a:solidFill>
                <a:srgbClr val="3D85C6"/>
              </a:solidFill>
            </a:endParaRPr>
          </a:p>
        </p:txBody>
      </p:sp>
      <p:sp>
        <p:nvSpPr>
          <p:cNvPr id="135" name="Google Shape;135;p20"/>
          <p:cNvSpPr txBox="1"/>
          <p:nvPr/>
        </p:nvSpPr>
        <p:spPr>
          <a:xfrm>
            <a:off x="57664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बहुवचनम् </a:t>
            </a:r>
            <a:endParaRPr b="1" sz="1900">
              <a:solidFill>
                <a:srgbClr val="3D85C6"/>
              </a:solidFill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571988" y="1008725"/>
            <a:ext cx="1631350" cy="163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/>
          <p:nvPr/>
        </p:nvSpPr>
        <p:spPr>
          <a:xfrm>
            <a:off x="5017475" y="511725"/>
            <a:ext cx="2037300" cy="639300"/>
          </a:xfrm>
          <a:prstGeom prst="wedgeEllipseCallout">
            <a:avLst>
              <a:gd fmla="val -27092" name="adj1"/>
              <a:gd fmla="val 78081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0"/>
          <p:cNvSpPr txBox="1"/>
          <p:nvPr/>
        </p:nvSpPr>
        <p:spPr>
          <a:xfrm>
            <a:off x="5070725" y="592863"/>
            <a:ext cx="1930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भवत्य: महिला: |</a:t>
            </a:r>
            <a:endParaRPr b="1" sz="1900">
              <a:solidFill>
                <a:srgbClr val="A64D79"/>
              </a:solidFill>
            </a:endParaRPr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2" y="3512150"/>
            <a:ext cx="1631350" cy="163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/>
          <p:nvPr/>
        </p:nvSpPr>
        <p:spPr>
          <a:xfrm>
            <a:off x="583075" y="2872850"/>
            <a:ext cx="2037300" cy="639300"/>
          </a:xfrm>
          <a:prstGeom prst="wedgeEllipseCallout">
            <a:avLst>
              <a:gd fmla="val -33955" name="adj1"/>
              <a:gd fmla="val 96183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 txBox="1"/>
          <p:nvPr/>
        </p:nvSpPr>
        <p:spPr>
          <a:xfrm>
            <a:off x="786025" y="2954000"/>
            <a:ext cx="163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भवती नर्तकी |</a:t>
            </a:r>
            <a:endParaRPr b="1" sz="1900">
              <a:solidFill>
                <a:srgbClr val="A64D79"/>
              </a:solidFill>
            </a:endParaRPr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162" y="1068487"/>
            <a:ext cx="1617004" cy="151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579162" y="3631662"/>
            <a:ext cx="1617004" cy="151182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/>
          <p:nvPr/>
        </p:nvSpPr>
        <p:spPr>
          <a:xfrm>
            <a:off x="690350" y="511750"/>
            <a:ext cx="2037300" cy="639300"/>
          </a:xfrm>
          <a:prstGeom prst="wedgeEllipseCallout">
            <a:avLst>
              <a:gd fmla="val -36280" name="adj1"/>
              <a:gd fmla="val 76513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0"/>
          <p:cNvSpPr txBox="1"/>
          <p:nvPr/>
        </p:nvSpPr>
        <p:spPr>
          <a:xfrm>
            <a:off x="893300" y="592900"/>
            <a:ext cx="1631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भवती महिला | </a:t>
            </a:r>
            <a:endParaRPr b="1" sz="1900">
              <a:solidFill>
                <a:srgbClr val="A64D79"/>
              </a:solidFill>
            </a:endParaRPr>
          </a:p>
        </p:txBody>
      </p:sp>
      <p:sp>
        <p:nvSpPr>
          <p:cNvPr id="146" name="Google Shape;146;p20"/>
          <p:cNvSpPr/>
          <p:nvPr/>
        </p:nvSpPr>
        <p:spPr>
          <a:xfrm>
            <a:off x="4900650" y="2767863"/>
            <a:ext cx="2037300" cy="639300"/>
          </a:xfrm>
          <a:prstGeom prst="wedgeEllipseCallout">
            <a:avLst>
              <a:gd fmla="val -18417" name="adj1"/>
              <a:gd fmla="val 125104" name="adj2"/>
            </a:avLst>
          </a:prstGeom>
          <a:solidFill>
            <a:schemeClr val="lt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0"/>
          <p:cNvSpPr txBox="1"/>
          <p:nvPr/>
        </p:nvSpPr>
        <p:spPr>
          <a:xfrm>
            <a:off x="4953900" y="2849025"/>
            <a:ext cx="1930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A64D79"/>
                </a:solidFill>
              </a:rPr>
              <a:t>भवत्य: नर्तक्य: |</a:t>
            </a:r>
            <a:endParaRPr b="1" sz="1900">
              <a:solidFill>
                <a:srgbClr val="A64D79"/>
              </a:solidFill>
            </a:endParaRPr>
          </a:p>
        </p:txBody>
      </p:sp>
      <p:pic>
        <p:nvPicPr>
          <p:cNvPr id="148" name="Google Shape;14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1425" y="1068475"/>
            <a:ext cx="1511849" cy="151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8151" y="3078350"/>
            <a:ext cx="1338301" cy="200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96250" y="3631650"/>
            <a:ext cx="2268344" cy="151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98225" y="924700"/>
            <a:ext cx="1338300" cy="167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6" name="Google Shape;156;p21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{08AB68E5-FB21-4F77-869C-EDAB870812FE}</a:tableStyleId>
              </a:tblPr>
              <a:tblGrid>
                <a:gridCol w="4572000"/>
                <a:gridCol w="4572000"/>
              </a:tblGrid>
              <a:tr h="514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57" name="Google Shape;157;p21"/>
          <p:cNvSpPr txBox="1"/>
          <p:nvPr/>
        </p:nvSpPr>
        <p:spPr>
          <a:xfrm>
            <a:off x="15118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एकवचनम् </a:t>
            </a:r>
            <a:endParaRPr b="1" sz="1900">
              <a:solidFill>
                <a:srgbClr val="3D85C6"/>
              </a:solidFill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5766425" y="0"/>
            <a:ext cx="133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D85C6"/>
                </a:solidFill>
              </a:rPr>
              <a:t>बहुवचनम् </a:t>
            </a:r>
            <a:endParaRPr b="1" sz="1900">
              <a:solidFill>
                <a:srgbClr val="3D85C6"/>
              </a:solidFill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6820825" y="1297350"/>
            <a:ext cx="2101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A64D79"/>
                </a:solidFill>
              </a:rPr>
              <a:t>वयं</a:t>
            </a:r>
            <a:r>
              <a:rPr b="1" lang="en" sz="2900">
                <a:solidFill>
                  <a:srgbClr val="A64D79"/>
                </a:solidFill>
              </a:rPr>
              <a:t> महिला: |</a:t>
            </a:r>
            <a:endParaRPr b="1" sz="2900">
              <a:solidFill>
                <a:srgbClr val="A64D79"/>
              </a:solidFill>
            </a:endParaRPr>
          </a:p>
        </p:txBody>
      </p:sp>
      <p:sp>
        <p:nvSpPr>
          <p:cNvPr id="160" name="Google Shape;160;p21"/>
          <p:cNvSpPr txBox="1"/>
          <p:nvPr/>
        </p:nvSpPr>
        <p:spPr>
          <a:xfrm>
            <a:off x="2164275" y="3326025"/>
            <a:ext cx="2101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A64D79"/>
                </a:solidFill>
              </a:rPr>
              <a:t>अहं</a:t>
            </a:r>
            <a:r>
              <a:rPr b="1" lang="en" sz="2900">
                <a:solidFill>
                  <a:srgbClr val="A64D79"/>
                </a:solidFill>
              </a:rPr>
              <a:t> नर्तकी |</a:t>
            </a:r>
            <a:endParaRPr b="1" sz="2900">
              <a:solidFill>
                <a:srgbClr val="A64D79"/>
              </a:solidFill>
            </a:endParaRPr>
          </a:p>
        </p:txBody>
      </p:sp>
      <p:sp>
        <p:nvSpPr>
          <p:cNvPr id="161" name="Google Shape;161;p21"/>
          <p:cNvSpPr txBox="1"/>
          <p:nvPr/>
        </p:nvSpPr>
        <p:spPr>
          <a:xfrm>
            <a:off x="2241950" y="1202125"/>
            <a:ext cx="2101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A64D79"/>
                </a:solidFill>
              </a:rPr>
              <a:t>अहं</a:t>
            </a:r>
            <a:r>
              <a:rPr b="1" lang="en" sz="2900">
                <a:solidFill>
                  <a:srgbClr val="A64D79"/>
                </a:solidFill>
              </a:rPr>
              <a:t> महिला | </a:t>
            </a:r>
            <a:endParaRPr b="1" sz="2900">
              <a:solidFill>
                <a:srgbClr val="A64D79"/>
              </a:solidFill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6892400" y="3153750"/>
            <a:ext cx="2163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A64D79"/>
                </a:solidFill>
              </a:rPr>
              <a:t>वयं</a:t>
            </a:r>
            <a:r>
              <a:rPr b="1" lang="en" sz="2900">
                <a:solidFill>
                  <a:srgbClr val="A64D79"/>
                </a:solidFill>
              </a:rPr>
              <a:t> नर्तक्य: |</a:t>
            </a:r>
            <a:endParaRPr b="1" sz="2900">
              <a:solidFill>
                <a:srgbClr val="A64D79"/>
              </a:solidFill>
            </a:endParaRPr>
          </a:p>
        </p:txBody>
      </p: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0100" y="774875"/>
            <a:ext cx="1676150" cy="167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26" y="2788700"/>
            <a:ext cx="1338301" cy="200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0100" y="2788700"/>
            <a:ext cx="2042476" cy="136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925" y="662763"/>
            <a:ext cx="1338300" cy="167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